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8288000" cy="10287000"/>
  <p:notesSz cx="6858000" cy="9144000"/>
  <p:embeddedFontLst>
    <p:embeddedFont>
      <p:font typeface="Poppins Light" charset="1" panose="00000400000000000000"/>
      <p:regular r:id="rId32"/>
    </p:embeddedFont>
    <p:embeddedFont>
      <p:font typeface="Computer Says No" charset="1" panose="00000400000000000000"/>
      <p:regular r:id="rId33"/>
    </p:embeddedFont>
    <p:embeddedFont>
      <p:font typeface="Poppins" charset="1" panose="00000500000000000000"/>
      <p:regular r:id="rId34"/>
    </p:embeddedFont>
    <p:embeddedFont>
      <p:font typeface="Poppins Medium" charset="1" panose="000006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png>
</file>

<file path=ppt/media/image41.png>
</file>

<file path=ppt/media/image42.sv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png" Type="http://schemas.openxmlformats.org/officeDocument/2006/relationships/image"/><Relationship Id="rId4" Target="../media/image2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png" Type="http://schemas.openxmlformats.org/officeDocument/2006/relationships/image"/><Relationship Id="rId4" Target="../media/image2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png" Type="http://schemas.openxmlformats.org/officeDocument/2006/relationships/image"/><Relationship Id="rId4" Target="../media/image2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svg" Type="http://schemas.openxmlformats.org/officeDocument/2006/relationships/image"/><Relationship Id="rId11" Target="../media/image33.png" Type="http://schemas.openxmlformats.org/officeDocument/2006/relationships/image"/><Relationship Id="rId12" Target="../media/image34.svg" Type="http://schemas.openxmlformats.org/officeDocument/2006/relationships/image"/><Relationship Id="rId13" Target="../media/image35.png" Type="http://schemas.openxmlformats.org/officeDocument/2006/relationships/image"/><Relationship Id="rId14" Target="../media/image36.svg" Type="http://schemas.openxmlformats.org/officeDocument/2006/relationships/image"/><Relationship Id="rId2" Target="../media/image1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Relationship Id="rId5" Target="../media/image3.png" Type="http://schemas.openxmlformats.org/officeDocument/2006/relationships/image"/><Relationship Id="rId6" Target="../media/image28.png" Type="http://schemas.openxmlformats.org/officeDocument/2006/relationships/image"/><Relationship Id="rId7" Target="../media/image29.png" Type="http://schemas.openxmlformats.org/officeDocument/2006/relationships/image"/><Relationship Id="rId8" Target="../media/image30.svg" Type="http://schemas.openxmlformats.org/officeDocument/2006/relationships/image"/><Relationship Id="rId9" Target="../media/image3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svg" Type="http://schemas.openxmlformats.org/officeDocument/2006/relationships/image"/><Relationship Id="rId11" Target="../media/image33.png" Type="http://schemas.openxmlformats.org/officeDocument/2006/relationships/image"/><Relationship Id="rId12" Target="../media/image34.svg" Type="http://schemas.openxmlformats.org/officeDocument/2006/relationships/image"/><Relationship Id="rId13" Target="../media/image35.png" Type="http://schemas.openxmlformats.org/officeDocument/2006/relationships/image"/><Relationship Id="rId14" Target="../media/image36.svg" Type="http://schemas.openxmlformats.org/officeDocument/2006/relationships/image"/><Relationship Id="rId2" Target="../media/image1.pn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Relationship Id="rId5" Target="../media/image3.png" Type="http://schemas.openxmlformats.org/officeDocument/2006/relationships/image"/><Relationship Id="rId6" Target="../media/image28.png" Type="http://schemas.openxmlformats.org/officeDocument/2006/relationships/image"/><Relationship Id="rId7" Target="../media/image29.png" Type="http://schemas.openxmlformats.org/officeDocument/2006/relationships/image"/><Relationship Id="rId8" Target="../media/image30.svg" Type="http://schemas.openxmlformats.org/officeDocument/2006/relationships/image"/><Relationship Id="rId9" Target="../media/image31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png" Type="http://schemas.openxmlformats.org/officeDocument/2006/relationships/image"/><Relationship Id="rId3" Target="../media/image38.png" Type="http://schemas.openxmlformats.org/officeDocument/2006/relationships/image"/><Relationship Id="rId4" Target="../media/image39.svg" Type="http://schemas.openxmlformats.org/officeDocument/2006/relationships/image"/><Relationship Id="rId5" Target="../media/image40.png" Type="http://schemas.openxmlformats.org/officeDocument/2006/relationships/image"/><Relationship Id="rId6" Target="../media/image5.png" Type="http://schemas.openxmlformats.org/officeDocument/2006/relationships/image"/><Relationship Id="rId7" Target="../media/image41.png" Type="http://schemas.openxmlformats.org/officeDocument/2006/relationships/image"/><Relationship Id="rId8" Target="../media/image42.sv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3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png" Type="http://schemas.openxmlformats.org/officeDocument/2006/relationships/image"/><Relationship Id="rId4" Target="../media/image2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png" Type="http://schemas.openxmlformats.org/officeDocument/2006/relationships/image"/><Relationship Id="rId4" Target="../media/image2.png" Type="http://schemas.openxmlformats.org/officeDocument/2006/relationships/image"/><Relationship Id="rId5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576678" y="61722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68070" y="-2818506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61481" y="-41148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95759" y="6811339"/>
            <a:ext cx="3014284" cy="485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9"/>
              </a:lnSpc>
            </a:pPr>
            <a:r>
              <a:rPr lang="en-US" sz="2714">
                <a:solidFill>
                  <a:srgbClr val="6866E1"/>
                </a:solidFill>
                <a:latin typeface="Poppins Light"/>
                <a:ea typeface="Poppins Light"/>
                <a:cs typeface="Poppins Light"/>
                <a:sym typeface="Poppins Light"/>
              </a:rPr>
              <a:t>Abelardo Júnior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391635" y="1333816"/>
            <a:ext cx="3948234" cy="1724379"/>
          </a:xfrm>
          <a:custGeom>
            <a:avLst/>
            <a:gdLst/>
            <a:ahLst/>
            <a:cxnLst/>
            <a:rect r="r" b="b" t="t" l="l"/>
            <a:pathLst>
              <a:path h="1724379" w="3948234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601689" y="8426785"/>
            <a:ext cx="4729467" cy="4047169"/>
          </a:xfrm>
          <a:custGeom>
            <a:avLst/>
            <a:gdLst/>
            <a:ahLst/>
            <a:cxnLst/>
            <a:rect r="r" b="b" t="t" l="l"/>
            <a:pathLst>
              <a:path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339239" y="4111224"/>
            <a:ext cx="8127324" cy="2981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15000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</a:t>
            </a:r>
          </a:p>
          <a:p>
            <a:pPr algn="ctr">
              <a:lnSpc>
                <a:spcPts val="10800"/>
              </a:lnSpc>
            </a:pPr>
            <a:r>
              <a:rPr lang="en-US" sz="15000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AUMENTADA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9992168" y="1795880"/>
            <a:ext cx="8078630" cy="11840963"/>
          </a:xfrm>
          <a:custGeom>
            <a:avLst/>
            <a:gdLst/>
            <a:ahLst/>
            <a:cxnLst/>
            <a:rect r="r" b="b" t="t" l="l"/>
            <a:pathLst>
              <a:path h="11840963" w="8078630">
                <a:moveTo>
                  <a:pt x="8078630" y="0"/>
                </a:moveTo>
                <a:lnTo>
                  <a:pt x="0" y="0"/>
                </a:lnTo>
                <a:lnTo>
                  <a:pt x="0" y="11840963"/>
                </a:lnTo>
                <a:lnTo>
                  <a:pt x="8078630" y="11840963"/>
                </a:lnTo>
                <a:lnTo>
                  <a:pt x="807863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00056" y="7965810"/>
            <a:ext cx="2139183" cy="2139183"/>
          </a:xfrm>
          <a:custGeom>
            <a:avLst/>
            <a:gdLst/>
            <a:ahLst/>
            <a:cxnLst/>
            <a:rect r="r" b="b" t="t" l="l"/>
            <a:pathLst>
              <a:path h="2139183" w="2139183">
                <a:moveTo>
                  <a:pt x="0" y="0"/>
                </a:moveTo>
                <a:lnTo>
                  <a:pt x="2139183" y="0"/>
                </a:lnTo>
                <a:lnTo>
                  <a:pt x="2139183" y="2139183"/>
                </a:lnTo>
                <a:lnTo>
                  <a:pt x="0" y="213918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850925" y="3206277"/>
            <a:ext cx="7103952" cy="771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47"/>
              </a:lnSpc>
            </a:pPr>
            <a:r>
              <a:rPr lang="en-US" sz="7148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TENDÊNCIAS TECNOLÓGLICAS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237495" y="7319508"/>
            <a:ext cx="3014284" cy="485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9"/>
              </a:lnSpc>
            </a:pPr>
            <a:r>
              <a:rPr lang="en-US" sz="2714">
                <a:solidFill>
                  <a:srgbClr val="6866E1"/>
                </a:solidFill>
                <a:latin typeface="Poppins Light"/>
                <a:ea typeface="Poppins Light"/>
                <a:cs typeface="Poppins Light"/>
                <a:sym typeface="Poppins Light"/>
              </a:rPr>
              <a:t>LINKEDIN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07098" y="2222741"/>
            <a:ext cx="10473803" cy="5841517"/>
          </a:xfrm>
          <a:custGeom>
            <a:avLst/>
            <a:gdLst/>
            <a:ahLst/>
            <a:cxnLst/>
            <a:rect r="r" b="b" t="t" l="l"/>
            <a:pathLst>
              <a:path h="5841517" w="10473803">
                <a:moveTo>
                  <a:pt x="0" y="0"/>
                </a:moveTo>
                <a:lnTo>
                  <a:pt x="10473804" y="0"/>
                </a:lnTo>
                <a:lnTo>
                  <a:pt x="10473804" y="5841518"/>
                </a:lnTo>
                <a:lnTo>
                  <a:pt x="0" y="58415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7716" y="833937"/>
            <a:ext cx="17352567" cy="2171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80"/>
              </a:lnSpc>
            </a:pPr>
            <a:r>
              <a:rPr lang="en-US" sz="10944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AUMENTADA BASEADA EM MARCADOR</a:t>
            </a:r>
          </a:p>
          <a:p>
            <a:pPr algn="ctr" marL="0" indent="0" lvl="0">
              <a:lnSpc>
                <a:spcPts val="78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4186" y="406589"/>
            <a:ext cx="7937973" cy="9510914"/>
            <a:chOff x="0" y="0"/>
            <a:chExt cx="8585708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749" t="0" r="-3974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8232159" y="2816741"/>
            <a:ext cx="8223524" cy="5396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49"/>
              </a:lnSpc>
            </a:pPr>
            <a:r>
              <a:rPr lang="en-US" sz="330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Essa forma de RA usa a localização geográfica e sensores, como o GPS, para exibir informações digitais em um local específico. Pokémon GO é um exemplo popular de RA baseada em localização, em que as criaturas digitais aparecem em determinados pontos do mapa no mundo real.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5238999" y="7815528"/>
            <a:ext cx="4224398" cy="3231550"/>
          </a:xfrm>
          <a:custGeom>
            <a:avLst/>
            <a:gdLst/>
            <a:ahLst/>
            <a:cxnLst/>
            <a:rect r="r" b="b" t="t" l="l"/>
            <a:pathLst>
              <a:path h="3231550" w="4224398">
                <a:moveTo>
                  <a:pt x="4224398" y="0"/>
                </a:moveTo>
                <a:lnTo>
                  <a:pt x="0" y="0"/>
                </a:lnTo>
                <a:lnTo>
                  <a:pt x="0" y="3231550"/>
                </a:lnTo>
                <a:lnTo>
                  <a:pt x="4224398" y="3231550"/>
                </a:lnTo>
                <a:lnTo>
                  <a:pt x="422439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571271" y="-37082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723671" y="-35558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232159" y="1400175"/>
            <a:ext cx="9342648" cy="1635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26"/>
              </a:lnSpc>
              <a:spcBef>
                <a:spcPct val="0"/>
              </a:spcBef>
            </a:pPr>
            <a:r>
              <a:rPr lang="en-US" sz="8231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AUMENTADA BASEADA EM LOCALIZAÇÃO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1825457">
            <a:off x="-1911821" y="9152427"/>
            <a:ext cx="9971383" cy="4202938"/>
          </a:xfrm>
          <a:custGeom>
            <a:avLst/>
            <a:gdLst/>
            <a:ahLst/>
            <a:cxnLst/>
            <a:rect r="r" b="b" t="t" l="l"/>
            <a:pathLst>
              <a:path h="4202938" w="9971383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14094" y="2110154"/>
            <a:ext cx="10459812" cy="6066691"/>
          </a:xfrm>
          <a:custGeom>
            <a:avLst/>
            <a:gdLst/>
            <a:ahLst/>
            <a:cxnLst/>
            <a:rect r="r" b="b" t="t" l="l"/>
            <a:pathLst>
              <a:path h="6066691" w="10459812">
                <a:moveTo>
                  <a:pt x="0" y="0"/>
                </a:moveTo>
                <a:lnTo>
                  <a:pt x="10459812" y="0"/>
                </a:lnTo>
                <a:lnTo>
                  <a:pt x="10459812" y="6066692"/>
                </a:lnTo>
                <a:lnTo>
                  <a:pt x="0" y="60666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54027" y="906084"/>
            <a:ext cx="16979946" cy="109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04"/>
              </a:lnSpc>
              <a:spcBef>
                <a:spcPct val="0"/>
              </a:spcBef>
            </a:pPr>
            <a:r>
              <a:rPr lang="en-US" sz="10144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AUMENTADA BASEADA EM LOCALIZAÇÃO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4186" y="406589"/>
            <a:ext cx="7937973" cy="9510914"/>
            <a:chOff x="0" y="0"/>
            <a:chExt cx="8585708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749" t="0" r="-3974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8232159" y="2816741"/>
            <a:ext cx="8223524" cy="4720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49"/>
              </a:lnSpc>
            </a:pPr>
            <a:r>
              <a:rPr lang="en-US" sz="330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Essa forma utiliza projeções digitais diretamente no mundo físico, como hologramas projetados em uma superfície. Ela permite que várias pessoas vejam o conteúdo RA ao mesmo tempo, criando uma experiência mais coletiva.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4343484" y="7296519"/>
            <a:ext cx="4224398" cy="3231550"/>
          </a:xfrm>
          <a:custGeom>
            <a:avLst/>
            <a:gdLst/>
            <a:ahLst/>
            <a:cxnLst/>
            <a:rect r="r" b="b" t="t" l="l"/>
            <a:pathLst>
              <a:path h="3231550" w="4224398">
                <a:moveTo>
                  <a:pt x="4224398" y="0"/>
                </a:moveTo>
                <a:lnTo>
                  <a:pt x="0" y="0"/>
                </a:lnTo>
                <a:lnTo>
                  <a:pt x="0" y="3231550"/>
                </a:lnTo>
                <a:lnTo>
                  <a:pt x="4224398" y="3231550"/>
                </a:lnTo>
                <a:lnTo>
                  <a:pt x="422439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571271" y="-37082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723671" y="-35558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232159" y="1400175"/>
            <a:ext cx="9342648" cy="1635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26"/>
              </a:lnSpc>
              <a:spcBef>
                <a:spcPct val="0"/>
              </a:spcBef>
            </a:pPr>
            <a:r>
              <a:rPr lang="en-US" sz="8231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AUMENTADA PROJETADA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1825457">
            <a:off x="-1911821" y="9152427"/>
            <a:ext cx="9971383" cy="4202938"/>
          </a:xfrm>
          <a:custGeom>
            <a:avLst/>
            <a:gdLst/>
            <a:ahLst/>
            <a:cxnLst/>
            <a:rect r="r" b="b" t="t" l="l"/>
            <a:pathLst>
              <a:path h="4202938" w="9971383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27241" y="1995064"/>
            <a:ext cx="9433517" cy="6296873"/>
          </a:xfrm>
          <a:custGeom>
            <a:avLst/>
            <a:gdLst/>
            <a:ahLst/>
            <a:cxnLst/>
            <a:rect r="r" b="b" t="t" l="l"/>
            <a:pathLst>
              <a:path h="6296873" w="9433517">
                <a:moveTo>
                  <a:pt x="0" y="0"/>
                </a:moveTo>
                <a:lnTo>
                  <a:pt x="9433518" y="0"/>
                </a:lnTo>
                <a:lnTo>
                  <a:pt x="9433518" y="6296872"/>
                </a:lnTo>
                <a:lnTo>
                  <a:pt x="0" y="6296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54027" y="829216"/>
            <a:ext cx="16979946" cy="116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08"/>
              </a:lnSpc>
              <a:spcBef>
                <a:spcPct val="0"/>
              </a:spcBef>
            </a:pPr>
            <a:r>
              <a:rPr lang="en-US" sz="10844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AUMENTADA PROJETADA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4186" y="406589"/>
            <a:ext cx="7937973" cy="9510914"/>
            <a:chOff x="0" y="0"/>
            <a:chExt cx="8585708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749" t="0" r="-3974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8232159" y="2816741"/>
            <a:ext cx="8223524" cy="5396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49"/>
              </a:lnSpc>
            </a:pPr>
            <a:r>
              <a:rPr lang="en-US" sz="330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Diferente da RA baseada em marcadores, essa tecnologia usa algoritmos para reconhecer objetos do mundo real e exibir sobreposições digitais sem necessidade de pontos de referência específicos. Ela permite um mapeamento mais avançado do ambiente.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4343484" y="7296519"/>
            <a:ext cx="4224398" cy="3231550"/>
          </a:xfrm>
          <a:custGeom>
            <a:avLst/>
            <a:gdLst/>
            <a:ahLst/>
            <a:cxnLst/>
            <a:rect r="r" b="b" t="t" l="l"/>
            <a:pathLst>
              <a:path h="3231550" w="4224398">
                <a:moveTo>
                  <a:pt x="4224398" y="0"/>
                </a:moveTo>
                <a:lnTo>
                  <a:pt x="0" y="0"/>
                </a:lnTo>
                <a:lnTo>
                  <a:pt x="0" y="3231550"/>
                </a:lnTo>
                <a:lnTo>
                  <a:pt x="4224398" y="3231550"/>
                </a:lnTo>
                <a:lnTo>
                  <a:pt x="422439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571271" y="-37082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723671" y="-35558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232159" y="1400175"/>
            <a:ext cx="9342648" cy="1635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26"/>
              </a:lnSpc>
              <a:spcBef>
                <a:spcPct val="0"/>
              </a:spcBef>
            </a:pPr>
            <a:r>
              <a:rPr lang="en-US" sz="8231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AUMENTADA SEM MARCADOR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1825457">
            <a:off x="-1911821" y="9152427"/>
            <a:ext cx="9971383" cy="4202938"/>
          </a:xfrm>
          <a:custGeom>
            <a:avLst/>
            <a:gdLst/>
            <a:ahLst/>
            <a:cxnLst/>
            <a:rect r="r" b="b" t="t" l="l"/>
            <a:pathLst>
              <a:path h="4202938" w="9971383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93371" y="2042717"/>
            <a:ext cx="11301259" cy="6201566"/>
          </a:xfrm>
          <a:custGeom>
            <a:avLst/>
            <a:gdLst/>
            <a:ahLst/>
            <a:cxnLst/>
            <a:rect r="r" b="b" t="t" l="l"/>
            <a:pathLst>
              <a:path h="6201566" w="11301259">
                <a:moveTo>
                  <a:pt x="0" y="0"/>
                </a:moveTo>
                <a:lnTo>
                  <a:pt x="11301258" y="0"/>
                </a:lnTo>
                <a:lnTo>
                  <a:pt x="11301258" y="6201566"/>
                </a:lnTo>
                <a:lnTo>
                  <a:pt x="0" y="62015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54027" y="829216"/>
            <a:ext cx="16979946" cy="1165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08"/>
              </a:lnSpc>
              <a:spcBef>
                <a:spcPct val="0"/>
              </a:spcBef>
            </a:pPr>
            <a:r>
              <a:rPr lang="en-US" sz="10844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AUMENTADA SEM MARCADOR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3726" y="2819660"/>
            <a:ext cx="6988487" cy="5595357"/>
          </a:xfrm>
          <a:custGeom>
            <a:avLst/>
            <a:gdLst/>
            <a:ahLst/>
            <a:cxnLst/>
            <a:rect r="r" b="b" t="t" l="l"/>
            <a:pathLst>
              <a:path h="5595357" w="6988487">
                <a:moveTo>
                  <a:pt x="0" y="0"/>
                </a:moveTo>
                <a:lnTo>
                  <a:pt x="6988488" y="0"/>
                </a:lnTo>
                <a:lnTo>
                  <a:pt x="6988488" y="5595358"/>
                </a:lnTo>
                <a:lnTo>
                  <a:pt x="0" y="5595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35996" y="-2163135"/>
            <a:ext cx="6613789" cy="5640759"/>
          </a:xfrm>
          <a:custGeom>
            <a:avLst/>
            <a:gdLst/>
            <a:ahLst/>
            <a:cxnLst/>
            <a:rect r="r" b="b" t="t" l="l"/>
            <a:pathLst>
              <a:path h="5640759" w="6613789">
                <a:moveTo>
                  <a:pt x="0" y="0"/>
                </a:moveTo>
                <a:lnTo>
                  <a:pt x="6613790" y="0"/>
                </a:lnTo>
                <a:lnTo>
                  <a:pt x="6613790" y="5640759"/>
                </a:lnTo>
                <a:lnTo>
                  <a:pt x="0" y="56407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436140" y="6090825"/>
            <a:ext cx="7447284" cy="3723642"/>
          </a:xfrm>
          <a:custGeom>
            <a:avLst/>
            <a:gdLst/>
            <a:ahLst/>
            <a:cxnLst/>
            <a:rect r="r" b="b" t="t" l="l"/>
            <a:pathLst>
              <a:path h="3723642" w="7447284">
                <a:moveTo>
                  <a:pt x="0" y="0"/>
                </a:moveTo>
                <a:lnTo>
                  <a:pt x="7447285" y="0"/>
                </a:lnTo>
                <a:lnTo>
                  <a:pt x="7447285" y="3723642"/>
                </a:lnTo>
                <a:lnTo>
                  <a:pt x="0" y="3723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148635" y="1730430"/>
            <a:ext cx="10575010" cy="1137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587"/>
              </a:lnSpc>
              <a:spcBef>
                <a:spcPct val="0"/>
              </a:spcBef>
            </a:pPr>
            <a:r>
              <a:rPr lang="en-US" sz="10538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MISTA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72214" y="3132598"/>
            <a:ext cx="8105145" cy="2958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 Realidade Mista (RM) é uma fusão mais avançada entre o mundo real e o digital. Na RM, objetos virtuais não apenas são sobrepostos ao mundo real, mas também interagem em tempo real com objetos físicos. Isso permite que o usuário manipule objetos virtuais como se estivessem no mundo físico. Para alcançar esse nível de interação, dispositivos de RM, como o Microsoft HoloLens, utilizam sensores e câmeras de profundidade para rastrear os movimentos e o ambiente ao redor.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3726" y="2819660"/>
            <a:ext cx="6988487" cy="5595357"/>
          </a:xfrm>
          <a:custGeom>
            <a:avLst/>
            <a:gdLst/>
            <a:ahLst/>
            <a:cxnLst/>
            <a:rect r="r" b="b" t="t" l="l"/>
            <a:pathLst>
              <a:path h="5595357" w="6988487">
                <a:moveTo>
                  <a:pt x="0" y="0"/>
                </a:moveTo>
                <a:lnTo>
                  <a:pt x="6988488" y="0"/>
                </a:lnTo>
                <a:lnTo>
                  <a:pt x="6988488" y="5595358"/>
                </a:lnTo>
                <a:lnTo>
                  <a:pt x="0" y="5595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35996" y="-2163135"/>
            <a:ext cx="6613789" cy="5640759"/>
          </a:xfrm>
          <a:custGeom>
            <a:avLst/>
            <a:gdLst/>
            <a:ahLst/>
            <a:cxnLst/>
            <a:rect r="r" b="b" t="t" l="l"/>
            <a:pathLst>
              <a:path h="5640759" w="6613789">
                <a:moveTo>
                  <a:pt x="0" y="0"/>
                </a:moveTo>
                <a:lnTo>
                  <a:pt x="6613790" y="0"/>
                </a:lnTo>
                <a:lnTo>
                  <a:pt x="6613790" y="5640759"/>
                </a:lnTo>
                <a:lnTo>
                  <a:pt x="0" y="56407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575613" y="6071841"/>
            <a:ext cx="6498346" cy="3653493"/>
          </a:xfrm>
          <a:custGeom>
            <a:avLst/>
            <a:gdLst/>
            <a:ahLst/>
            <a:cxnLst/>
            <a:rect r="r" b="b" t="t" l="l"/>
            <a:pathLst>
              <a:path h="3653493" w="6498346">
                <a:moveTo>
                  <a:pt x="0" y="0"/>
                </a:moveTo>
                <a:lnTo>
                  <a:pt x="6498346" y="0"/>
                </a:lnTo>
                <a:lnTo>
                  <a:pt x="6498346" y="3653493"/>
                </a:lnTo>
                <a:lnTo>
                  <a:pt x="0" y="36534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148635" y="1730430"/>
            <a:ext cx="10575010" cy="1137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587"/>
              </a:lnSpc>
              <a:spcBef>
                <a:spcPct val="0"/>
              </a:spcBef>
            </a:pPr>
            <a:r>
              <a:rPr lang="en-US" sz="10538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HÍBRIDA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72214" y="3132598"/>
            <a:ext cx="8105145" cy="2586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 Realidade Híbrida é uma subcategoria da RM que integra elementos da RA e da VR em um só ambiente, permitindo que os usuários experimentem uma mistura de ambos. Nela, o usuário pode, por exemplo, visualizar um ambiente virtual (VR) enquanto interage com objetos reais ou vice-versa. Esse conceito ainda está em desenvolvimento e busca unir o melhor das duas realidades para criar experiências mais versáteis e interativas.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3726" y="2819660"/>
            <a:ext cx="6988487" cy="5595357"/>
          </a:xfrm>
          <a:custGeom>
            <a:avLst/>
            <a:gdLst/>
            <a:ahLst/>
            <a:cxnLst/>
            <a:rect r="r" b="b" t="t" l="l"/>
            <a:pathLst>
              <a:path h="5595357" w="6988487">
                <a:moveTo>
                  <a:pt x="0" y="0"/>
                </a:moveTo>
                <a:lnTo>
                  <a:pt x="6988488" y="0"/>
                </a:lnTo>
                <a:lnTo>
                  <a:pt x="6988488" y="5595358"/>
                </a:lnTo>
                <a:lnTo>
                  <a:pt x="0" y="5595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35996" y="-2163135"/>
            <a:ext cx="6613789" cy="5640759"/>
          </a:xfrm>
          <a:custGeom>
            <a:avLst/>
            <a:gdLst/>
            <a:ahLst/>
            <a:cxnLst/>
            <a:rect r="r" b="b" t="t" l="l"/>
            <a:pathLst>
              <a:path h="5640759" w="6613789">
                <a:moveTo>
                  <a:pt x="0" y="0"/>
                </a:moveTo>
                <a:lnTo>
                  <a:pt x="6613790" y="0"/>
                </a:lnTo>
                <a:lnTo>
                  <a:pt x="6613790" y="5640759"/>
                </a:lnTo>
                <a:lnTo>
                  <a:pt x="0" y="56407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574156" y="6269034"/>
            <a:ext cx="2303203" cy="3472341"/>
          </a:xfrm>
          <a:custGeom>
            <a:avLst/>
            <a:gdLst/>
            <a:ahLst/>
            <a:cxnLst/>
            <a:rect r="r" b="b" t="t" l="l"/>
            <a:pathLst>
              <a:path h="3472341" w="2303203">
                <a:moveTo>
                  <a:pt x="0" y="0"/>
                </a:moveTo>
                <a:lnTo>
                  <a:pt x="2303203" y="0"/>
                </a:lnTo>
                <a:lnTo>
                  <a:pt x="2303203" y="3472341"/>
                </a:lnTo>
                <a:lnTo>
                  <a:pt x="0" y="34723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148635" y="1730430"/>
            <a:ext cx="10575010" cy="1137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587"/>
              </a:lnSpc>
              <a:spcBef>
                <a:spcPct val="0"/>
              </a:spcBef>
            </a:pPr>
            <a:r>
              <a:rPr lang="en-US" sz="10538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VIRTUALIDADE AUMENTADA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72214" y="3132598"/>
            <a:ext cx="8105145" cy="3329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 Virtualidade Aumentada (VA) é o inverso da Realidade Aumentada. Enquanto a RA adiciona elementos virtuais ao mundo real, a VA insere elementos do mundo real em um ambiente virtual. Em outras palavras, o usuário está em um ambiente virtual, mas com objetos ou elementos reais sendo trazidos para esse espaço digital, aumentando a interação e a personalização da experiência virtual. Isso pode ser visto em ferramentas de simulação e treinamento que permitem ao usuário manipular réplicas virtuais de objetos reais.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96678" y="359442"/>
            <a:ext cx="5726139" cy="2500874"/>
          </a:xfrm>
          <a:custGeom>
            <a:avLst/>
            <a:gdLst/>
            <a:ahLst/>
            <a:cxnLst/>
            <a:rect r="r" b="b" t="t" l="l"/>
            <a:pathLst>
              <a:path h="2500874" w="5726139">
                <a:moveTo>
                  <a:pt x="0" y="0"/>
                </a:moveTo>
                <a:lnTo>
                  <a:pt x="5726138" y="0"/>
                </a:lnTo>
                <a:lnTo>
                  <a:pt x="5726138" y="2500874"/>
                </a:lnTo>
                <a:lnTo>
                  <a:pt x="0" y="2500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4234201"/>
            <a:ext cx="9897232" cy="5006268"/>
            <a:chOff x="0" y="0"/>
            <a:chExt cx="13196309" cy="6675023"/>
          </a:xfrm>
        </p:grpSpPr>
        <p:sp>
          <p:nvSpPr>
            <p:cNvPr name="AutoShape 5" id="5"/>
            <p:cNvSpPr/>
            <p:nvPr/>
          </p:nvSpPr>
          <p:spPr>
            <a:xfrm flipV="true">
              <a:off x="25400" y="0"/>
              <a:ext cx="0" cy="6675023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>
              <a:off x="0" y="6649623"/>
              <a:ext cx="1319630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925932" y="5660310"/>
            <a:ext cx="6819964" cy="5836080"/>
          </a:xfrm>
          <a:custGeom>
            <a:avLst/>
            <a:gdLst/>
            <a:ahLst/>
            <a:cxnLst/>
            <a:rect r="r" b="b" t="t" l="l"/>
            <a:pathLst>
              <a:path h="5836080" w="6819964">
                <a:moveTo>
                  <a:pt x="0" y="0"/>
                </a:moveTo>
                <a:lnTo>
                  <a:pt x="6819964" y="0"/>
                </a:lnTo>
                <a:lnTo>
                  <a:pt x="6819964" y="5836081"/>
                </a:lnTo>
                <a:lnTo>
                  <a:pt x="0" y="5836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829460" y="1957747"/>
            <a:ext cx="5353298" cy="1573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99"/>
              </a:lnSpc>
              <a:spcBef>
                <a:spcPct val="0"/>
              </a:spcBef>
            </a:pPr>
            <a:r>
              <a:rPr lang="en-US" sz="14721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TÓPICOS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03959" y="3706146"/>
            <a:ext cx="6125528" cy="4894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Introdução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Diferença de RA e VR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Tipos de RA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Realidade Mista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Realidade Hibrida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Virtualidade Aumentada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Comparação Resumida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Empresas e RA</a:t>
            </a:r>
          </a:p>
          <a:p>
            <a:pPr algn="l" marL="660796" indent="-330398" lvl="1">
              <a:lnSpc>
                <a:spcPts val="4284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Conclusão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012463" y="3706146"/>
            <a:ext cx="738209" cy="5436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4"/>
              </a:lnSpc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</a:p>
          <a:p>
            <a:pPr algn="ctr">
              <a:lnSpc>
                <a:spcPts val="4284"/>
              </a:lnSpc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</a:p>
          <a:p>
            <a:pPr algn="ctr">
              <a:lnSpc>
                <a:spcPts val="4284"/>
              </a:lnSpc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06</a:t>
            </a:r>
          </a:p>
          <a:p>
            <a:pPr algn="ctr">
              <a:lnSpc>
                <a:spcPts val="4284"/>
              </a:lnSpc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17</a:t>
            </a:r>
          </a:p>
          <a:p>
            <a:pPr algn="ctr">
              <a:lnSpc>
                <a:spcPts val="4284"/>
              </a:lnSpc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18</a:t>
            </a:r>
          </a:p>
          <a:p>
            <a:pPr algn="ctr">
              <a:lnSpc>
                <a:spcPts val="4284"/>
              </a:lnSpc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19</a:t>
            </a:r>
          </a:p>
          <a:p>
            <a:pPr algn="ctr">
              <a:lnSpc>
                <a:spcPts val="4284"/>
              </a:lnSpc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20</a:t>
            </a:r>
          </a:p>
          <a:p>
            <a:pPr algn="ctr">
              <a:lnSpc>
                <a:spcPts val="4284"/>
              </a:lnSpc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21</a:t>
            </a:r>
          </a:p>
          <a:p>
            <a:pPr algn="ctr">
              <a:lnSpc>
                <a:spcPts val="4284"/>
              </a:lnSpc>
            </a:pPr>
            <a:r>
              <a:rPr lang="en-US" sz="30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25</a:t>
            </a:r>
          </a:p>
          <a:p>
            <a:pPr algn="ctr">
              <a:lnSpc>
                <a:spcPts val="4284"/>
              </a:lnSpc>
            </a:pP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 flipV="true">
            <a:off x="18118370" y="2320308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298406" y="4994914"/>
            <a:ext cx="6819964" cy="5836080"/>
          </a:xfrm>
          <a:custGeom>
            <a:avLst/>
            <a:gdLst/>
            <a:ahLst/>
            <a:cxnLst/>
            <a:rect r="r" b="b" t="t" l="l"/>
            <a:pathLst>
              <a:path h="5836080" w="6819964">
                <a:moveTo>
                  <a:pt x="0" y="0"/>
                </a:moveTo>
                <a:lnTo>
                  <a:pt x="6819964" y="0"/>
                </a:lnTo>
                <a:lnTo>
                  <a:pt x="6819964" y="5836081"/>
                </a:lnTo>
                <a:lnTo>
                  <a:pt x="0" y="58360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28700" y="1028700"/>
          <a:ext cx="9604163" cy="8967776"/>
        </p:xfrm>
        <a:graphic>
          <a:graphicData uri="http://schemas.openxmlformats.org/drawingml/2006/table">
            <a:tbl>
              <a:tblPr/>
              <a:tblGrid>
                <a:gridCol w="3201388"/>
                <a:gridCol w="3201388"/>
                <a:gridCol w="3201388"/>
              </a:tblGrid>
              <a:tr h="150799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CDFF"/>
                    </a:solidFill>
                  </a:tcPr>
                </a:tc>
              </a:tr>
              <a:tr h="148126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462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462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462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462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BB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1352169" y="1452075"/>
            <a:ext cx="2430797" cy="868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68"/>
              </a:lnSpc>
              <a:spcBef>
                <a:spcPct val="0"/>
              </a:spcBef>
            </a:pPr>
            <a:r>
              <a:rPr lang="en-US" sz="4400">
                <a:solidFill>
                  <a:srgbClr val="DECDFF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TIPO DE TECNOLOGIA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315955" y="1452075"/>
            <a:ext cx="3029653" cy="868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68"/>
              </a:lnSpc>
              <a:spcBef>
                <a:spcPct val="0"/>
              </a:spcBef>
            </a:pPr>
            <a:r>
              <a:rPr lang="en-US" sz="4400">
                <a:solidFill>
                  <a:srgbClr val="BB99FF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CARACTERÍSTICAS PRINCIPAIS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03210" y="1452075"/>
            <a:ext cx="3029653" cy="868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68"/>
              </a:lnSpc>
              <a:spcBef>
                <a:spcPct val="0"/>
              </a:spcBef>
            </a:pPr>
            <a:r>
              <a:rPr lang="en-US" sz="4400">
                <a:solidFill>
                  <a:srgbClr val="BB99FF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EXEMPLO DE APLICAÇÃO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3348" y="2758017"/>
            <a:ext cx="2888439" cy="908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7"/>
              </a:lnSpc>
            </a:pPr>
            <a:r>
              <a:rPr lang="en-US" sz="22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Realidade Aumentada (RA)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23348" y="4234838"/>
            <a:ext cx="2888439" cy="908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7"/>
              </a:lnSpc>
            </a:pPr>
            <a:r>
              <a:rPr lang="en-US" sz="22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Realidade Virtual (VR)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3348" y="5811186"/>
            <a:ext cx="2888439" cy="908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7"/>
              </a:lnSpc>
            </a:pPr>
            <a:r>
              <a:rPr lang="en-US" sz="22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Realidade Mista (RM)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3348" y="7461525"/>
            <a:ext cx="2888439" cy="451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7"/>
              </a:lnSpc>
            </a:pPr>
            <a:r>
              <a:rPr lang="en-US" sz="22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Realidade Híbrida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3348" y="8746819"/>
            <a:ext cx="2888439" cy="908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7"/>
              </a:lnSpc>
            </a:pPr>
            <a:r>
              <a:rPr lang="en-US" sz="22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Virtualidade Aumentada (VA)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386562" y="2861748"/>
            <a:ext cx="2888439" cy="729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Insere elementos digitais no mundo real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386562" y="4338570"/>
            <a:ext cx="2888439" cy="729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Cria um ambiente totalmente virtual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386562" y="5618665"/>
            <a:ext cx="2888439" cy="1101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Integra o mundo real e virtual, com interação entre eles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386562" y="7150936"/>
            <a:ext cx="2888439" cy="1101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Combina RA e VR para alternância entre real e virtual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386562" y="8664846"/>
            <a:ext cx="2888439" cy="1101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Insere elementos do mundo real em um ambiente virtual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603210" y="2861748"/>
            <a:ext cx="2888439" cy="729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Filtros de redes sociais, Pokémon GO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603210" y="4338570"/>
            <a:ext cx="2888439" cy="729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Oculus Quest, simuladores de voo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646476" y="5990074"/>
            <a:ext cx="2888439" cy="358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Microsoft HoloLens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603210" y="7336640"/>
            <a:ext cx="2888439" cy="729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Aplicações experimentais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603210" y="8850551"/>
            <a:ext cx="2888439" cy="729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Simuladores de máquinas industriais</a:t>
            </a:r>
          </a:p>
        </p:txBody>
      </p:sp>
      <p:sp>
        <p:nvSpPr>
          <p:cNvPr name="Freeform 23" id="23"/>
          <p:cNvSpPr/>
          <p:nvPr/>
        </p:nvSpPr>
        <p:spPr>
          <a:xfrm flipH="false" flipV="true" rot="-10624557">
            <a:off x="13715422" y="302177"/>
            <a:ext cx="5726139" cy="2500874"/>
          </a:xfrm>
          <a:custGeom>
            <a:avLst/>
            <a:gdLst/>
            <a:ahLst/>
            <a:cxnLst/>
            <a:rect r="r" b="b" t="t" l="l"/>
            <a:pathLst>
              <a:path h="2500874" w="5726139">
                <a:moveTo>
                  <a:pt x="0" y="2500873"/>
                </a:moveTo>
                <a:lnTo>
                  <a:pt x="5726139" y="2500873"/>
                </a:lnTo>
                <a:lnTo>
                  <a:pt x="5726139" y="0"/>
                </a:lnTo>
                <a:lnTo>
                  <a:pt x="0" y="0"/>
                </a:lnTo>
                <a:lnTo>
                  <a:pt x="0" y="2500873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1123893" y="3043594"/>
            <a:ext cx="4719524" cy="2099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587"/>
              </a:lnSpc>
              <a:spcBef>
                <a:spcPct val="0"/>
              </a:spcBef>
            </a:pPr>
            <a:r>
              <a:rPr lang="en-US" sz="10538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COMPARAÇÃO RESUMIDA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1699791"/>
            <a:ext cx="8509101" cy="9311388"/>
          </a:xfrm>
          <a:custGeom>
            <a:avLst/>
            <a:gdLst/>
            <a:ahLst/>
            <a:cxnLst/>
            <a:rect r="r" b="b" t="t" l="l"/>
            <a:pathLst>
              <a:path h="9311388" w="8509101">
                <a:moveTo>
                  <a:pt x="0" y="0"/>
                </a:moveTo>
                <a:lnTo>
                  <a:pt x="8509101" y="0"/>
                </a:lnTo>
                <a:lnTo>
                  <a:pt x="8509101" y="9311388"/>
                </a:lnTo>
                <a:lnTo>
                  <a:pt x="0" y="93113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830357" y="-902150"/>
            <a:ext cx="6173053" cy="2601942"/>
          </a:xfrm>
          <a:custGeom>
            <a:avLst/>
            <a:gdLst/>
            <a:ahLst/>
            <a:cxnLst/>
            <a:rect r="r" b="b" t="t" l="l"/>
            <a:pathLst>
              <a:path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091052">
            <a:off x="-1684467" y="5508041"/>
            <a:ext cx="6638823" cy="5976180"/>
          </a:xfrm>
          <a:custGeom>
            <a:avLst/>
            <a:gdLst/>
            <a:ahLst/>
            <a:cxnLst/>
            <a:rect r="r" b="b" t="t" l="l"/>
            <a:pathLst>
              <a:path h="5976180" w="6638823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14351" y="2376066"/>
            <a:ext cx="7382884" cy="5724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sz="15000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APLICAÇÕES DE RA NO VAREJO E MODA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34527" y="1535574"/>
            <a:ext cx="3497870" cy="3497870"/>
          </a:xfrm>
          <a:custGeom>
            <a:avLst/>
            <a:gdLst/>
            <a:ahLst/>
            <a:cxnLst/>
            <a:rect r="r" b="b" t="t" l="l"/>
            <a:pathLst>
              <a:path h="3497870" w="3497870">
                <a:moveTo>
                  <a:pt x="0" y="0"/>
                </a:moveTo>
                <a:lnTo>
                  <a:pt x="3497870" y="0"/>
                </a:lnTo>
                <a:lnTo>
                  <a:pt x="3497870" y="3497870"/>
                </a:lnTo>
                <a:lnTo>
                  <a:pt x="0" y="34978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817903" y="3447501"/>
            <a:ext cx="3497870" cy="3497870"/>
          </a:xfrm>
          <a:custGeom>
            <a:avLst/>
            <a:gdLst/>
            <a:ahLst/>
            <a:cxnLst/>
            <a:rect r="r" b="b" t="t" l="l"/>
            <a:pathLst>
              <a:path h="3497870" w="3497870">
                <a:moveTo>
                  <a:pt x="0" y="0"/>
                </a:moveTo>
                <a:lnTo>
                  <a:pt x="3497870" y="0"/>
                </a:lnTo>
                <a:lnTo>
                  <a:pt x="3497870" y="3497870"/>
                </a:lnTo>
                <a:lnTo>
                  <a:pt x="0" y="34978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931282" y="5253556"/>
            <a:ext cx="3497870" cy="3497870"/>
          </a:xfrm>
          <a:custGeom>
            <a:avLst/>
            <a:gdLst/>
            <a:ahLst/>
            <a:cxnLst/>
            <a:rect r="r" b="b" t="t" l="l"/>
            <a:pathLst>
              <a:path h="3497870" w="3497870">
                <a:moveTo>
                  <a:pt x="0" y="0"/>
                </a:moveTo>
                <a:lnTo>
                  <a:pt x="3497871" y="0"/>
                </a:lnTo>
                <a:lnTo>
                  <a:pt x="3497871" y="3497870"/>
                </a:lnTo>
                <a:lnTo>
                  <a:pt x="0" y="34978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3447501"/>
            <a:ext cx="3497870" cy="3497870"/>
          </a:xfrm>
          <a:custGeom>
            <a:avLst/>
            <a:gdLst/>
            <a:ahLst/>
            <a:cxnLst/>
            <a:rect r="r" b="b" t="t" l="l"/>
            <a:pathLst>
              <a:path h="3497870" w="3497870">
                <a:moveTo>
                  <a:pt x="0" y="0"/>
                </a:moveTo>
                <a:lnTo>
                  <a:pt x="3497870" y="0"/>
                </a:lnTo>
                <a:lnTo>
                  <a:pt x="3497870" y="3497870"/>
                </a:lnTo>
                <a:lnTo>
                  <a:pt x="0" y="34978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900191" y="-3935015"/>
            <a:ext cx="7800381" cy="6821864"/>
          </a:xfrm>
          <a:custGeom>
            <a:avLst/>
            <a:gdLst/>
            <a:ahLst/>
            <a:cxnLst/>
            <a:rect r="r" b="b" t="t" l="l"/>
            <a:pathLst>
              <a:path h="6821864" w="7800381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841328" y="3284509"/>
            <a:ext cx="5198484" cy="8229600"/>
          </a:xfrm>
          <a:custGeom>
            <a:avLst/>
            <a:gdLst/>
            <a:ahLst/>
            <a:cxnLst/>
            <a:rect r="r" b="b" t="t" l="l"/>
            <a:pathLst>
              <a:path h="8229600" w="5198484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999328" y="1400683"/>
            <a:ext cx="5646292" cy="67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NIKE: APP NIKE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99328" y="1995174"/>
            <a:ext cx="5359782" cy="910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Permite que os clientes experimentem tênis virtualmente, ajudando a escolher o tamanho e estilo mais adequado antes da compra.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70991" y="3323459"/>
            <a:ext cx="5706507" cy="67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SEPHORA: VIRTUAL ARTIST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70991" y="3917950"/>
            <a:ext cx="5359782" cy="1214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Aplicativo que permite aos usuários experimentar maquiagem virtualmente, facilitando a escolha de produtos e proporcionando uma experiência personalizada.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44423" y="5399589"/>
            <a:ext cx="3550286" cy="67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ZARA: APP ZARA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44423" y="6003634"/>
            <a:ext cx="5359782" cy="1215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Usa RA para exibir modelos virtuais vestindo roupas da coleção, oferecendo uma visualização mais realista dos produtos em ação, melhorando a experiência de compra.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987053" y="7563169"/>
            <a:ext cx="4605796" cy="67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L'OREAL: MODIFACE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987053" y="8157660"/>
            <a:ext cx="5359782" cy="1214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 aplicativo de RA da L'Oreal permite que os clientes experimentem diferentes produtos de maquiagem e cosméticos virtualmente, ajustando as cores de acordo com suas características pessoais.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4051768" y="2737251"/>
            <a:ext cx="1256899" cy="1256899"/>
          </a:xfrm>
          <a:custGeom>
            <a:avLst/>
            <a:gdLst/>
            <a:ahLst/>
            <a:cxnLst/>
            <a:rect r="r" b="b" t="t" l="l"/>
            <a:pathLst>
              <a:path h="1256899" w="1256899">
                <a:moveTo>
                  <a:pt x="0" y="0"/>
                </a:moveTo>
                <a:lnTo>
                  <a:pt x="1256899" y="0"/>
                </a:lnTo>
                <a:lnTo>
                  <a:pt x="1256899" y="1256899"/>
                </a:lnTo>
                <a:lnTo>
                  <a:pt x="0" y="125689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5903408" y="4537149"/>
            <a:ext cx="1326860" cy="1256899"/>
          </a:xfrm>
          <a:custGeom>
            <a:avLst/>
            <a:gdLst/>
            <a:ahLst/>
            <a:cxnLst/>
            <a:rect r="r" b="b" t="t" l="l"/>
            <a:pathLst>
              <a:path h="1256899" w="1326860">
                <a:moveTo>
                  <a:pt x="0" y="0"/>
                </a:moveTo>
                <a:lnTo>
                  <a:pt x="1326860" y="0"/>
                </a:lnTo>
                <a:lnTo>
                  <a:pt x="1326860" y="1256899"/>
                </a:lnTo>
                <a:lnTo>
                  <a:pt x="0" y="125689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2141123" y="4537149"/>
            <a:ext cx="1273023" cy="1318574"/>
          </a:xfrm>
          <a:custGeom>
            <a:avLst/>
            <a:gdLst/>
            <a:ahLst/>
            <a:cxnLst/>
            <a:rect r="r" b="b" t="t" l="l"/>
            <a:pathLst>
              <a:path h="1318574" w="1273023">
                <a:moveTo>
                  <a:pt x="0" y="0"/>
                </a:moveTo>
                <a:lnTo>
                  <a:pt x="1273024" y="0"/>
                </a:lnTo>
                <a:lnTo>
                  <a:pt x="1273024" y="1318574"/>
                </a:lnTo>
                <a:lnTo>
                  <a:pt x="0" y="131857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0" id="20"/>
          <p:cNvSpPr/>
          <p:nvPr/>
        </p:nvSpPr>
        <p:spPr>
          <a:xfrm flipH="false" flipV="false" rot="0">
            <a:off x="4042303" y="6368372"/>
            <a:ext cx="1551199" cy="1204295"/>
          </a:xfrm>
          <a:custGeom>
            <a:avLst/>
            <a:gdLst/>
            <a:ahLst/>
            <a:cxnLst/>
            <a:rect r="r" b="b" t="t" l="l"/>
            <a:pathLst>
              <a:path h="1204295" w="1551199">
                <a:moveTo>
                  <a:pt x="0" y="0"/>
                </a:moveTo>
                <a:lnTo>
                  <a:pt x="1551200" y="0"/>
                </a:lnTo>
                <a:lnTo>
                  <a:pt x="1551200" y="1204295"/>
                </a:lnTo>
                <a:lnTo>
                  <a:pt x="0" y="120429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1699791"/>
            <a:ext cx="8509101" cy="9311388"/>
          </a:xfrm>
          <a:custGeom>
            <a:avLst/>
            <a:gdLst/>
            <a:ahLst/>
            <a:cxnLst/>
            <a:rect r="r" b="b" t="t" l="l"/>
            <a:pathLst>
              <a:path h="9311388" w="8509101">
                <a:moveTo>
                  <a:pt x="0" y="0"/>
                </a:moveTo>
                <a:lnTo>
                  <a:pt x="8509101" y="0"/>
                </a:lnTo>
                <a:lnTo>
                  <a:pt x="8509101" y="9311388"/>
                </a:lnTo>
                <a:lnTo>
                  <a:pt x="0" y="93113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830357" y="-902150"/>
            <a:ext cx="6173053" cy="2601942"/>
          </a:xfrm>
          <a:custGeom>
            <a:avLst/>
            <a:gdLst/>
            <a:ahLst/>
            <a:cxnLst/>
            <a:rect r="r" b="b" t="t" l="l"/>
            <a:pathLst>
              <a:path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091052">
            <a:off x="-1684467" y="5508041"/>
            <a:ext cx="6638823" cy="5976180"/>
          </a:xfrm>
          <a:custGeom>
            <a:avLst/>
            <a:gdLst/>
            <a:ahLst/>
            <a:cxnLst/>
            <a:rect r="r" b="b" t="t" l="l"/>
            <a:pathLst>
              <a:path h="5976180" w="6638823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14351" y="2376066"/>
            <a:ext cx="7382884" cy="5724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sz="15000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APLICAÇÕES DE RA EM MARKETING E AUTOMÓVEIS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34527" y="1535574"/>
            <a:ext cx="3497870" cy="3497870"/>
          </a:xfrm>
          <a:custGeom>
            <a:avLst/>
            <a:gdLst/>
            <a:ahLst/>
            <a:cxnLst/>
            <a:rect r="r" b="b" t="t" l="l"/>
            <a:pathLst>
              <a:path h="3497870" w="3497870">
                <a:moveTo>
                  <a:pt x="0" y="0"/>
                </a:moveTo>
                <a:lnTo>
                  <a:pt x="3497870" y="0"/>
                </a:lnTo>
                <a:lnTo>
                  <a:pt x="3497870" y="3497870"/>
                </a:lnTo>
                <a:lnTo>
                  <a:pt x="0" y="34978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817903" y="3447501"/>
            <a:ext cx="3497870" cy="3497870"/>
          </a:xfrm>
          <a:custGeom>
            <a:avLst/>
            <a:gdLst/>
            <a:ahLst/>
            <a:cxnLst/>
            <a:rect r="r" b="b" t="t" l="l"/>
            <a:pathLst>
              <a:path h="3497870" w="3497870">
                <a:moveTo>
                  <a:pt x="0" y="0"/>
                </a:moveTo>
                <a:lnTo>
                  <a:pt x="3497870" y="0"/>
                </a:lnTo>
                <a:lnTo>
                  <a:pt x="3497870" y="3497870"/>
                </a:lnTo>
                <a:lnTo>
                  <a:pt x="0" y="34978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931282" y="5253556"/>
            <a:ext cx="3497870" cy="3497870"/>
          </a:xfrm>
          <a:custGeom>
            <a:avLst/>
            <a:gdLst/>
            <a:ahLst/>
            <a:cxnLst/>
            <a:rect r="r" b="b" t="t" l="l"/>
            <a:pathLst>
              <a:path h="3497870" w="3497870">
                <a:moveTo>
                  <a:pt x="0" y="0"/>
                </a:moveTo>
                <a:lnTo>
                  <a:pt x="3497871" y="0"/>
                </a:lnTo>
                <a:lnTo>
                  <a:pt x="3497871" y="3497870"/>
                </a:lnTo>
                <a:lnTo>
                  <a:pt x="0" y="34978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3447501"/>
            <a:ext cx="3497870" cy="3497870"/>
          </a:xfrm>
          <a:custGeom>
            <a:avLst/>
            <a:gdLst/>
            <a:ahLst/>
            <a:cxnLst/>
            <a:rect r="r" b="b" t="t" l="l"/>
            <a:pathLst>
              <a:path h="3497870" w="3497870">
                <a:moveTo>
                  <a:pt x="0" y="0"/>
                </a:moveTo>
                <a:lnTo>
                  <a:pt x="3497870" y="0"/>
                </a:lnTo>
                <a:lnTo>
                  <a:pt x="3497870" y="3497870"/>
                </a:lnTo>
                <a:lnTo>
                  <a:pt x="0" y="34978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900191" y="-3935015"/>
            <a:ext cx="7800381" cy="6821864"/>
          </a:xfrm>
          <a:custGeom>
            <a:avLst/>
            <a:gdLst/>
            <a:ahLst/>
            <a:cxnLst/>
            <a:rect r="r" b="b" t="t" l="l"/>
            <a:pathLst>
              <a:path h="6821864" w="7800381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231024" y="3210114"/>
            <a:ext cx="5198484" cy="8229600"/>
          </a:xfrm>
          <a:custGeom>
            <a:avLst/>
            <a:gdLst/>
            <a:ahLst/>
            <a:cxnLst/>
            <a:rect r="r" b="b" t="t" l="l"/>
            <a:pathLst>
              <a:path h="8229600" w="5198484">
                <a:moveTo>
                  <a:pt x="0" y="0"/>
                </a:moveTo>
                <a:lnTo>
                  <a:pt x="5198484" y="0"/>
                </a:lnTo>
                <a:lnTo>
                  <a:pt x="51984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999328" y="1400683"/>
            <a:ext cx="8015103" cy="67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COCA-COLA: CAMPANHAS INTERATIVAS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99328" y="1995174"/>
            <a:ext cx="5359782" cy="1214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Utiliza RA em embalagens para criar experiências interativas. Os consumidores podem acessar conteúdo digital exclusivo ao escanear os rótulos, conectando-se de forma mais profunda com a marca.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70991" y="3425105"/>
            <a:ext cx="5706507" cy="67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BMW: BMW APP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70991" y="4019596"/>
            <a:ext cx="5359782" cy="1214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Oferece uma visualização imersiva das características e detalhes técnicos dos veículos através de RA, permitindo que os clientes explorem os carros de maneira inovadora e personalizada.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44423" y="5510761"/>
            <a:ext cx="4907694" cy="67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AUDI: AR EXPERIENCE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44423" y="6015586"/>
            <a:ext cx="5359782" cy="1519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 Audi implementou RA para permitir que os consumidores visualizem carros em 3D em seu ambiente físico, ajudando na escolha do modelo e configurando as características do veículo em tempo real.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987053" y="7761259"/>
            <a:ext cx="4605796" cy="67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FORD: AR MANUAL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987053" y="8355750"/>
            <a:ext cx="5359782" cy="1214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 Ford usa RA para oferecer manuais interativos, permitindo que os motoristas explorem e realizem a manutenção dos carros de forma mais intuitiva, através de guias visuais sobre o veículo.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4051768" y="2737251"/>
            <a:ext cx="1256899" cy="1256899"/>
          </a:xfrm>
          <a:custGeom>
            <a:avLst/>
            <a:gdLst/>
            <a:ahLst/>
            <a:cxnLst/>
            <a:rect r="r" b="b" t="t" l="l"/>
            <a:pathLst>
              <a:path h="1256899" w="1256899">
                <a:moveTo>
                  <a:pt x="0" y="0"/>
                </a:moveTo>
                <a:lnTo>
                  <a:pt x="1256899" y="0"/>
                </a:lnTo>
                <a:lnTo>
                  <a:pt x="1256899" y="1256899"/>
                </a:lnTo>
                <a:lnTo>
                  <a:pt x="0" y="125689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5903408" y="4537149"/>
            <a:ext cx="1326860" cy="1256899"/>
          </a:xfrm>
          <a:custGeom>
            <a:avLst/>
            <a:gdLst/>
            <a:ahLst/>
            <a:cxnLst/>
            <a:rect r="r" b="b" t="t" l="l"/>
            <a:pathLst>
              <a:path h="1256899" w="1326860">
                <a:moveTo>
                  <a:pt x="0" y="0"/>
                </a:moveTo>
                <a:lnTo>
                  <a:pt x="1326860" y="0"/>
                </a:lnTo>
                <a:lnTo>
                  <a:pt x="1326860" y="1256899"/>
                </a:lnTo>
                <a:lnTo>
                  <a:pt x="0" y="125689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2141123" y="4537149"/>
            <a:ext cx="1273023" cy="1318574"/>
          </a:xfrm>
          <a:custGeom>
            <a:avLst/>
            <a:gdLst/>
            <a:ahLst/>
            <a:cxnLst/>
            <a:rect r="r" b="b" t="t" l="l"/>
            <a:pathLst>
              <a:path h="1318574" w="1273023">
                <a:moveTo>
                  <a:pt x="0" y="0"/>
                </a:moveTo>
                <a:lnTo>
                  <a:pt x="1273024" y="0"/>
                </a:lnTo>
                <a:lnTo>
                  <a:pt x="1273024" y="1318574"/>
                </a:lnTo>
                <a:lnTo>
                  <a:pt x="0" y="131857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0" id="20"/>
          <p:cNvSpPr/>
          <p:nvPr/>
        </p:nvSpPr>
        <p:spPr>
          <a:xfrm flipH="false" flipV="false" rot="0">
            <a:off x="4042303" y="6368372"/>
            <a:ext cx="1551199" cy="1204295"/>
          </a:xfrm>
          <a:custGeom>
            <a:avLst/>
            <a:gdLst/>
            <a:ahLst/>
            <a:cxnLst/>
            <a:rect r="r" b="b" t="t" l="l"/>
            <a:pathLst>
              <a:path h="1204295" w="1551199">
                <a:moveTo>
                  <a:pt x="0" y="0"/>
                </a:moveTo>
                <a:lnTo>
                  <a:pt x="1551200" y="0"/>
                </a:lnTo>
                <a:lnTo>
                  <a:pt x="1551200" y="1204295"/>
                </a:lnTo>
                <a:lnTo>
                  <a:pt x="0" y="1204295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20763">
            <a:off x="-429086" y="-676113"/>
            <a:ext cx="8987203" cy="4150026"/>
          </a:xfrm>
          <a:custGeom>
            <a:avLst/>
            <a:gdLst/>
            <a:ahLst/>
            <a:cxnLst/>
            <a:rect r="r" b="b" t="t" l="l"/>
            <a:pathLst>
              <a:path h="4150026" w="8987203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2146" y="1213800"/>
            <a:ext cx="14684628" cy="7859399"/>
          </a:xfrm>
          <a:custGeom>
            <a:avLst/>
            <a:gdLst/>
            <a:ahLst/>
            <a:cxnLst/>
            <a:rect r="r" b="b" t="t" l="l"/>
            <a:pathLst>
              <a:path h="7859399" w="14684628">
                <a:moveTo>
                  <a:pt x="0" y="0"/>
                </a:moveTo>
                <a:lnTo>
                  <a:pt x="14684627" y="0"/>
                </a:lnTo>
                <a:lnTo>
                  <a:pt x="14684627" y="7859400"/>
                </a:lnTo>
                <a:lnTo>
                  <a:pt x="0" y="7859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25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50717" y="4257922"/>
            <a:ext cx="2965916" cy="6828198"/>
          </a:xfrm>
          <a:custGeom>
            <a:avLst/>
            <a:gdLst/>
            <a:ahLst/>
            <a:cxnLst/>
            <a:rect r="r" b="b" t="t" l="l"/>
            <a:pathLst>
              <a:path h="6828198" w="2965916">
                <a:moveTo>
                  <a:pt x="0" y="0"/>
                </a:moveTo>
                <a:lnTo>
                  <a:pt x="2965917" y="0"/>
                </a:lnTo>
                <a:lnTo>
                  <a:pt x="2965917" y="6828199"/>
                </a:lnTo>
                <a:lnTo>
                  <a:pt x="0" y="68281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7017" y="7672021"/>
            <a:ext cx="4171532" cy="3569725"/>
          </a:xfrm>
          <a:custGeom>
            <a:avLst/>
            <a:gdLst/>
            <a:ahLst/>
            <a:cxnLst/>
            <a:rect r="r" b="b" t="t" l="l"/>
            <a:pathLst>
              <a:path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337283" y="2327277"/>
            <a:ext cx="11613435" cy="1260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  <a:r>
              <a:rPr lang="en-US" sz="11715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CONCLUSÃO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742828" y="3427936"/>
            <a:ext cx="10469841" cy="2236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1059" indent="-235530" lvl="1">
              <a:lnSpc>
                <a:spcPts val="3534"/>
              </a:lnSpc>
              <a:buFont typeface="Arial"/>
              <a:buChar char="•"/>
            </a:pPr>
            <a:r>
              <a:rPr lang="en-US" sz="218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 Realidade Aumentada, junto com outras tecnologias imersivas, está transformando o modo como interagimos com o mundo. Mais do que apenas uma ferramenta para jogos ou redes sociais, a RA abre portas para novos modelos de aprendizado, trabalho, e entretenimento, ao integrar o digital com o físico.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42828" y="6193228"/>
            <a:ext cx="10469841" cy="2683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1059" indent="-235530" lvl="1">
              <a:lnSpc>
                <a:spcPts val="3534"/>
              </a:lnSpc>
              <a:buFont typeface="Arial"/>
              <a:buChar char="•"/>
            </a:pPr>
            <a:r>
              <a:rPr lang="en-US" sz="218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 o avanço dos dispositivos e aplicações, a Realidade Aumentada está se expandindo para setores como saúde, educação, varejo, moda e automóveis, tornando-se cada vez mais presente no nosso dia a dia. À medida que essas inovações crescem, podemos entender melhor o futuro da tecnologia e nos preparar para aproveitar suas oportunidades.</a:t>
            </a:r>
          </a:p>
        </p:txBody>
      </p:sp>
      <p:sp>
        <p:nvSpPr>
          <p:cNvPr name="AutoShape 9" id="9"/>
          <p:cNvSpPr/>
          <p:nvPr/>
        </p:nvSpPr>
        <p:spPr>
          <a:xfrm flipV="true">
            <a:off x="4412617" y="5774369"/>
            <a:ext cx="11130264" cy="8435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2525894" y="3834856"/>
            <a:ext cx="1886578" cy="1555641"/>
          </a:xfrm>
          <a:custGeom>
            <a:avLst/>
            <a:gdLst/>
            <a:ahLst/>
            <a:cxnLst/>
            <a:rect r="r" b="b" t="t" l="l"/>
            <a:pathLst>
              <a:path h="1555641" w="1886578">
                <a:moveTo>
                  <a:pt x="0" y="0"/>
                </a:moveTo>
                <a:lnTo>
                  <a:pt x="1886578" y="0"/>
                </a:lnTo>
                <a:lnTo>
                  <a:pt x="1886578" y="1555641"/>
                </a:lnTo>
                <a:lnTo>
                  <a:pt x="0" y="15556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12498" y="4111734"/>
            <a:ext cx="1420551" cy="1260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  <a:r>
              <a:rPr lang="en-US" sz="11715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01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2525894" y="6554525"/>
            <a:ext cx="1886578" cy="1555641"/>
          </a:xfrm>
          <a:custGeom>
            <a:avLst/>
            <a:gdLst/>
            <a:ahLst/>
            <a:cxnLst/>
            <a:rect r="r" b="b" t="t" l="l"/>
            <a:pathLst>
              <a:path h="1555641" w="1886578">
                <a:moveTo>
                  <a:pt x="0" y="0"/>
                </a:moveTo>
                <a:lnTo>
                  <a:pt x="1886578" y="0"/>
                </a:lnTo>
                <a:lnTo>
                  <a:pt x="1886578" y="1555641"/>
                </a:lnTo>
                <a:lnTo>
                  <a:pt x="0" y="15556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812498" y="6831403"/>
            <a:ext cx="1420551" cy="1260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  <a:r>
              <a:rPr lang="en-US" sz="11715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02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3941740" y="-4440594"/>
            <a:ext cx="8339294" cy="7136224"/>
          </a:xfrm>
          <a:custGeom>
            <a:avLst/>
            <a:gdLst/>
            <a:ahLst/>
            <a:cxnLst/>
            <a:rect r="r" b="b" t="t" l="l"/>
            <a:pathLst>
              <a:path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5764344" y="5958420"/>
            <a:ext cx="0" cy="514563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5802444" y="-2572817"/>
            <a:ext cx="0" cy="514563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08092" y="-3588763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995996" y="5507733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19702" y="2582224"/>
            <a:ext cx="7747874" cy="3236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366"/>
              </a:lnSpc>
            </a:pPr>
            <a:r>
              <a:rPr lang="en-US" sz="18833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OBRIGADO!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144000" y="1550639"/>
            <a:ext cx="8001878" cy="8071895"/>
          </a:xfrm>
          <a:custGeom>
            <a:avLst/>
            <a:gdLst/>
            <a:ahLst/>
            <a:cxnLst/>
            <a:rect r="r" b="b" t="t" l="l"/>
            <a:pathLst>
              <a:path h="8071895" w="8001878">
                <a:moveTo>
                  <a:pt x="0" y="0"/>
                </a:moveTo>
                <a:lnTo>
                  <a:pt x="8001878" y="0"/>
                </a:lnTo>
                <a:lnTo>
                  <a:pt x="8001878" y="8071894"/>
                </a:lnTo>
                <a:lnTo>
                  <a:pt x="0" y="8071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995996" y="7317810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71515" y="-3149182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31FA8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707851" y="1222001"/>
            <a:ext cx="8551449" cy="6896330"/>
          </a:xfrm>
          <a:custGeom>
            <a:avLst/>
            <a:gdLst/>
            <a:ahLst/>
            <a:cxnLst/>
            <a:rect r="r" b="b" t="t" l="l"/>
            <a:pathLst>
              <a:path h="6896330" w="8551449">
                <a:moveTo>
                  <a:pt x="0" y="0"/>
                </a:moveTo>
                <a:lnTo>
                  <a:pt x="8551449" y="0"/>
                </a:lnTo>
                <a:lnTo>
                  <a:pt x="8551449" y="6896330"/>
                </a:lnTo>
                <a:lnTo>
                  <a:pt x="0" y="6896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56862" y="2475264"/>
            <a:ext cx="7242648" cy="1509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150"/>
              </a:lnSpc>
              <a:spcBef>
                <a:spcPct val="0"/>
              </a:spcBef>
            </a:pPr>
            <a:r>
              <a:rPr lang="en-US" sz="14097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INTRODUÇÃO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78720" y="3705710"/>
            <a:ext cx="6920791" cy="2185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3"/>
              </a:lnSpc>
            </a:pPr>
            <a:r>
              <a:rPr lang="en-US" sz="2088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Hoje vamos explorar as tendências e inovações da Realidade Aumentada, entender o que essa tecnologia significa e o impacto que ela já tem em nosso dia a dia. Vamos também mergulhar nas oportunidades e nos desafios que o futuro reserva para a RA.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1578768" y="6036768"/>
            <a:ext cx="6920742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578720" y="6474918"/>
            <a:ext cx="4832640" cy="502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6"/>
              </a:lnSpc>
            </a:pPr>
            <a:r>
              <a:rPr lang="en-US" sz="2733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Realidade Aumentada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78772" y="7185120"/>
            <a:ext cx="11005158" cy="2547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3"/>
              </a:lnSpc>
            </a:pPr>
            <a:r>
              <a:rPr lang="en-US" sz="2088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Vamos começar com um exemplo conhecido: Pokémon GO. Esse jogo de 2016 foi um dos primeiros a popularizar a Realidade Aumentada (RA) ao permitir que os jogadores ‘capturassem’ Pokémon no mundo real. Com a câmera do celular, as criaturas eram projetadas sobre o ambiente real, criando uma experiência única e interativa. O Pokémon GO exemplifica como a RA integra elementos digitais ao mundo físico, sem substituir totalmente o ambiente ao nosso redor, mas oferecendo uma camada extra de interação e diversão.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3726" y="2819660"/>
            <a:ext cx="6988487" cy="5595357"/>
          </a:xfrm>
          <a:custGeom>
            <a:avLst/>
            <a:gdLst/>
            <a:ahLst/>
            <a:cxnLst/>
            <a:rect r="r" b="b" t="t" l="l"/>
            <a:pathLst>
              <a:path h="5595357" w="6988487">
                <a:moveTo>
                  <a:pt x="0" y="0"/>
                </a:moveTo>
                <a:lnTo>
                  <a:pt x="6988488" y="0"/>
                </a:lnTo>
                <a:lnTo>
                  <a:pt x="6988488" y="5595358"/>
                </a:lnTo>
                <a:lnTo>
                  <a:pt x="0" y="5595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984048" y="2999637"/>
            <a:ext cx="2668682" cy="680410"/>
            <a:chOff x="0" y="0"/>
            <a:chExt cx="702863" cy="1792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02863" cy="179203"/>
            </a:xfrm>
            <a:custGeom>
              <a:avLst/>
              <a:gdLst/>
              <a:ahLst/>
              <a:cxnLst/>
              <a:rect r="r" b="b" t="t" l="l"/>
              <a:pathLst>
                <a:path h="179203" w="702863">
                  <a:moveTo>
                    <a:pt x="0" y="0"/>
                  </a:moveTo>
                  <a:lnTo>
                    <a:pt x="702863" y="0"/>
                  </a:lnTo>
                  <a:lnTo>
                    <a:pt x="702863" y="179203"/>
                  </a:lnTo>
                  <a:lnTo>
                    <a:pt x="0" y="1792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04775"/>
              <a:ext cx="702863" cy="2839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1">
                <a:lnSpc>
                  <a:spcPts val="3706"/>
                </a:lnSpc>
                <a:spcBef>
                  <a:spcPct val="0"/>
                </a:spcBef>
              </a:pPr>
              <a:r>
                <a:rPr lang="en-US" sz="2288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RA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135996" y="-2163135"/>
            <a:ext cx="6613789" cy="5640759"/>
          </a:xfrm>
          <a:custGeom>
            <a:avLst/>
            <a:gdLst/>
            <a:ahLst/>
            <a:cxnLst/>
            <a:rect r="r" b="b" t="t" l="l"/>
            <a:pathLst>
              <a:path h="5640759" w="6613789">
                <a:moveTo>
                  <a:pt x="0" y="0"/>
                </a:moveTo>
                <a:lnTo>
                  <a:pt x="6613790" y="0"/>
                </a:lnTo>
                <a:lnTo>
                  <a:pt x="6613790" y="5640759"/>
                </a:lnTo>
                <a:lnTo>
                  <a:pt x="0" y="56407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148635" y="1730430"/>
            <a:ext cx="10575010" cy="1137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587"/>
              </a:lnSpc>
              <a:spcBef>
                <a:spcPct val="0"/>
              </a:spcBef>
            </a:pPr>
            <a:r>
              <a:rPr lang="en-US" sz="10538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DIFERENÇA ENTRE RA E VR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984048" y="3718146"/>
            <a:ext cx="8105145" cy="1844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Diferente da VR, a RA insere elementos digitais no mundo real. Esses elementos podem ser visualizados por meio de dispositivos como smartphones, tablets e óculos de RA, permitindo que o usuário mantenha o contato com o ambiente físico, complementado por sobreposições digitais.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984048" y="5760629"/>
            <a:ext cx="2668682" cy="680410"/>
            <a:chOff x="0" y="0"/>
            <a:chExt cx="702863" cy="1792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02863" cy="179203"/>
            </a:xfrm>
            <a:custGeom>
              <a:avLst/>
              <a:gdLst/>
              <a:ahLst/>
              <a:cxnLst/>
              <a:rect r="r" b="b" t="t" l="l"/>
              <a:pathLst>
                <a:path h="179203" w="702863">
                  <a:moveTo>
                    <a:pt x="0" y="0"/>
                  </a:moveTo>
                  <a:lnTo>
                    <a:pt x="702863" y="0"/>
                  </a:lnTo>
                  <a:lnTo>
                    <a:pt x="702863" y="179203"/>
                  </a:lnTo>
                  <a:lnTo>
                    <a:pt x="0" y="1792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104775"/>
              <a:ext cx="702863" cy="2839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1">
                <a:lnSpc>
                  <a:spcPts val="3706"/>
                </a:lnSpc>
                <a:spcBef>
                  <a:spcPct val="0"/>
                </a:spcBef>
              </a:pPr>
              <a:r>
                <a:rPr lang="en-US" sz="2288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VR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984048" y="6458545"/>
            <a:ext cx="8105145" cy="1472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 VR cria um ambiente totalmente digital, onde o usuário é imerso em um mundo virtual separado do real. O usuário interage apenas com objetos e cenários virtuais, o que requer dispositivos como headsets que bloqueiam a visão do mundo físico.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0352" y="2351729"/>
            <a:ext cx="7806690" cy="5201207"/>
          </a:xfrm>
          <a:custGeom>
            <a:avLst/>
            <a:gdLst/>
            <a:ahLst/>
            <a:cxnLst/>
            <a:rect r="r" b="b" t="t" l="l"/>
            <a:pathLst>
              <a:path h="5201207" w="7806690">
                <a:moveTo>
                  <a:pt x="0" y="0"/>
                </a:moveTo>
                <a:lnTo>
                  <a:pt x="7806689" y="0"/>
                </a:lnTo>
                <a:lnTo>
                  <a:pt x="7806689" y="5201207"/>
                </a:lnTo>
                <a:lnTo>
                  <a:pt x="0" y="52012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13814" y="2252333"/>
            <a:ext cx="7940978" cy="5300603"/>
          </a:xfrm>
          <a:custGeom>
            <a:avLst/>
            <a:gdLst/>
            <a:ahLst/>
            <a:cxnLst/>
            <a:rect r="r" b="b" t="t" l="l"/>
            <a:pathLst>
              <a:path h="5300603" w="7940978">
                <a:moveTo>
                  <a:pt x="0" y="0"/>
                </a:moveTo>
                <a:lnTo>
                  <a:pt x="7940979" y="0"/>
                </a:lnTo>
                <a:lnTo>
                  <a:pt x="7940979" y="5300603"/>
                </a:lnTo>
                <a:lnTo>
                  <a:pt x="0" y="53006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25682" y="1179943"/>
            <a:ext cx="8556030" cy="1171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80"/>
              </a:lnSpc>
              <a:spcBef>
                <a:spcPct val="0"/>
              </a:spcBef>
            </a:pPr>
            <a:r>
              <a:rPr lang="en-US" sz="10944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VIRTUAL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406289" y="1179943"/>
            <a:ext cx="8556030" cy="1171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80"/>
              </a:lnSpc>
              <a:spcBef>
                <a:spcPct val="0"/>
              </a:spcBef>
            </a:pPr>
            <a:r>
              <a:rPr lang="en-US" sz="10944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AUMENTADA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1699791"/>
            <a:ext cx="8509101" cy="9311388"/>
          </a:xfrm>
          <a:custGeom>
            <a:avLst/>
            <a:gdLst/>
            <a:ahLst/>
            <a:cxnLst/>
            <a:rect r="r" b="b" t="t" l="l"/>
            <a:pathLst>
              <a:path h="9311388" w="8509101">
                <a:moveTo>
                  <a:pt x="0" y="0"/>
                </a:moveTo>
                <a:lnTo>
                  <a:pt x="8509101" y="0"/>
                </a:lnTo>
                <a:lnTo>
                  <a:pt x="8509101" y="9311388"/>
                </a:lnTo>
                <a:lnTo>
                  <a:pt x="0" y="93113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830357" y="-902150"/>
            <a:ext cx="6173053" cy="2601942"/>
          </a:xfrm>
          <a:custGeom>
            <a:avLst/>
            <a:gdLst/>
            <a:ahLst/>
            <a:cxnLst/>
            <a:rect r="r" b="b" t="t" l="l"/>
            <a:pathLst>
              <a:path h="2601942" w="6173053">
                <a:moveTo>
                  <a:pt x="0" y="0"/>
                </a:moveTo>
                <a:lnTo>
                  <a:pt x="6173052" y="0"/>
                </a:lnTo>
                <a:lnTo>
                  <a:pt x="6173052" y="2601941"/>
                </a:lnTo>
                <a:lnTo>
                  <a:pt x="0" y="26019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091052">
            <a:off x="-1684467" y="5508041"/>
            <a:ext cx="6638823" cy="5976180"/>
          </a:xfrm>
          <a:custGeom>
            <a:avLst/>
            <a:gdLst/>
            <a:ahLst/>
            <a:cxnLst/>
            <a:rect r="r" b="b" t="t" l="l"/>
            <a:pathLst>
              <a:path h="5976180" w="6638823">
                <a:moveTo>
                  <a:pt x="0" y="0"/>
                </a:moveTo>
                <a:lnTo>
                  <a:pt x="6638824" y="0"/>
                </a:lnTo>
                <a:lnTo>
                  <a:pt x="6638824" y="5976180"/>
                </a:lnTo>
                <a:lnTo>
                  <a:pt x="0" y="5976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14351" y="2766591"/>
            <a:ext cx="7382884" cy="4649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889"/>
              </a:lnSpc>
              <a:spcBef>
                <a:spcPct val="0"/>
              </a:spcBef>
            </a:pPr>
            <a:r>
              <a:rPr lang="en-US" sz="23458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TIPOS DE RA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4186" y="406589"/>
            <a:ext cx="7937973" cy="9510914"/>
            <a:chOff x="0" y="0"/>
            <a:chExt cx="8585708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749" t="0" r="-3974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8437211" y="2080330"/>
            <a:ext cx="8223524" cy="4720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49"/>
              </a:lnSpc>
            </a:pPr>
            <a:r>
              <a:rPr lang="en-US" sz="330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É a forma mais básica de RA, que inclui elementos digitais sobrepostos ao mundo físico. Um exemplo comum é o uso de filtros de imagem e vídeo, como nos aplicativos de redes sociais que adicionam elementos gráficos ao rosto ou ao ambiente do usuário.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4334060" y="7323135"/>
            <a:ext cx="4224398" cy="3231550"/>
          </a:xfrm>
          <a:custGeom>
            <a:avLst/>
            <a:gdLst/>
            <a:ahLst/>
            <a:cxnLst/>
            <a:rect r="r" b="b" t="t" l="l"/>
            <a:pathLst>
              <a:path h="3231550" w="4224398">
                <a:moveTo>
                  <a:pt x="4224398" y="0"/>
                </a:moveTo>
                <a:lnTo>
                  <a:pt x="0" y="0"/>
                </a:lnTo>
                <a:lnTo>
                  <a:pt x="0" y="3231550"/>
                </a:lnTo>
                <a:lnTo>
                  <a:pt x="4224398" y="3231550"/>
                </a:lnTo>
                <a:lnTo>
                  <a:pt x="422439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571271" y="-37082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723671" y="-35558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437211" y="1400175"/>
            <a:ext cx="9342648" cy="882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26"/>
              </a:lnSpc>
              <a:spcBef>
                <a:spcPct val="0"/>
              </a:spcBef>
            </a:pPr>
            <a:r>
              <a:rPr lang="en-US" sz="8231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AUMENTADA SIMPLES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1825457">
            <a:off x="-1911821" y="9152427"/>
            <a:ext cx="9971383" cy="4202938"/>
          </a:xfrm>
          <a:custGeom>
            <a:avLst/>
            <a:gdLst/>
            <a:ahLst/>
            <a:cxnLst/>
            <a:rect r="r" b="b" t="t" l="l"/>
            <a:pathLst>
              <a:path h="4202938" w="9971383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82167" y="2609115"/>
            <a:ext cx="10323666" cy="5810749"/>
          </a:xfrm>
          <a:custGeom>
            <a:avLst/>
            <a:gdLst/>
            <a:ahLst/>
            <a:cxnLst/>
            <a:rect r="r" b="b" t="t" l="l"/>
            <a:pathLst>
              <a:path h="5810749" w="10323666">
                <a:moveTo>
                  <a:pt x="0" y="0"/>
                </a:moveTo>
                <a:lnTo>
                  <a:pt x="10323666" y="0"/>
                </a:lnTo>
                <a:lnTo>
                  <a:pt x="10323666" y="5810749"/>
                </a:lnTo>
                <a:lnTo>
                  <a:pt x="0" y="58107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76069" y="967017"/>
            <a:ext cx="12135861" cy="2171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80"/>
              </a:lnSpc>
            </a:pPr>
            <a:r>
              <a:rPr lang="en-US" sz="10944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AUMENTADA SIMPLES</a:t>
            </a:r>
          </a:p>
          <a:p>
            <a:pPr algn="ctr" marL="0" indent="0" lvl="0">
              <a:lnSpc>
                <a:spcPts val="78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4186" y="406589"/>
            <a:ext cx="7937973" cy="9510914"/>
            <a:chOff x="0" y="0"/>
            <a:chExt cx="8585708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749" t="0" r="-3974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8232159" y="2816741"/>
            <a:ext cx="8223524" cy="5396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49"/>
              </a:lnSpc>
            </a:pPr>
            <a:r>
              <a:rPr lang="en-US" sz="3301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Essa versão de RA utiliza um marcador visual – como um código QR ou uma imagem específica – que, quando detectado pela câmera de um dispositivo, exibe elementos gráficos digitais. Esses marcadores funcionam como pontos de referência para posicionar o objeto virtual.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4480447" y="7442906"/>
            <a:ext cx="4224398" cy="3231550"/>
          </a:xfrm>
          <a:custGeom>
            <a:avLst/>
            <a:gdLst/>
            <a:ahLst/>
            <a:cxnLst/>
            <a:rect r="r" b="b" t="t" l="l"/>
            <a:pathLst>
              <a:path h="3231550" w="4224398">
                <a:moveTo>
                  <a:pt x="4224398" y="0"/>
                </a:moveTo>
                <a:lnTo>
                  <a:pt x="0" y="0"/>
                </a:lnTo>
                <a:lnTo>
                  <a:pt x="0" y="3231550"/>
                </a:lnTo>
                <a:lnTo>
                  <a:pt x="4224398" y="3231550"/>
                </a:lnTo>
                <a:lnTo>
                  <a:pt x="422439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571271" y="-37082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723671" y="-35558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232159" y="1400175"/>
            <a:ext cx="9342648" cy="1635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26"/>
              </a:lnSpc>
              <a:spcBef>
                <a:spcPct val="0"/>
              </a:spcBef>
            </a:pPr>
            <a:r>
              <a:rPr lang="en-US" sz="8231">
                <a:solidFill>
                  <a:srgbClr val="6866E1"/>
                </a:solidFill>
                <a:latin typeface="Computer Says No"/>
                <a:ea typeface="Computer Says No"/>
                <a:cs typeface="Computer Says No"/>
                <a:sym typeface="Computer Says No"/>
              </a:rPr>
              <a:t>REALIDADE AUMENTADA BASEADA EM MARCADOR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1825457">
            <a:off x="-1911821" y="9152427"/>
            <a:ext cx="9971383" cy="4202938"/>
          </a:xfrm>
          <a:custGeom>
            <a:avLst/>
            <a:gdLst/>
            <a:ahLst/>
            <a:cxnLst/>
            <a:rect r="r" b="b" t="t" l="l"/>
            <a:pathLst>
              <a:path h="4202938" w="9971383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DAGVtnt8Nzk</dc:identifier>
  <dcterms:modified xsi:type="dcterms:W3CDTF">2011-08-01T06:04:30Z</dcterms:modified>
  <cp:revision>1</cp:revision>
  <dc:title>project</dc:title>
</cp:coreProperties>
</file>

<file path=docProps/thumbnail.jpeg>
</file>